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304" r:id="rId3"/>
    <p:sldId id="305" r:id="rId4"/>
    <p:sldId id="295" r:id="rId5"/>
    <p:sldId id="296" r:id="rId6"/>
    <p:sldId id="297" r:id="rId7"/>
    <p:sldId id="311" r:id="rId8"/>
    <p:sldId id="298" r:id="rId9"/>
    <p:sldId id="312" r:id="rId10"/>
    <p:sldId id="299" r:id="rId11"/>
    <p:sldId id="313" r:id="rId12"/>
    <p:sldId id="300" r:id="rId13"/>
    <p:sldId id="301" r:id="rId14"/>
    <p:sldId id="314" r:id="rId15"/>
    <p:sldId id="302" r:id="rId16"/>
    <p:sldId id="315" r:id="rId17"/>
    <p:sldId id="303" r:id="rId18"/>
    <p:sldId id="291" r:id="rId19"/>
    <p:sldId id="316" r:id="rId20"/>
    <p:sldId id="292" r:id="rId21"/>
    <p:sldId id="293" r:id="rId22"/>
    <p:sldId id="294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79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6BB"/>
    <a:srgbClr val="313C52"/>
    <a:srgbClr val="3F506B"/>
    <a:srgbClr val="CDBF97"/>
    <a:srgbClr val="8D7545"/>
    <a:srgbClr val="ECE8E5"/>
    <a:srgbClr val="E4CBCB"/>
    <a:srgbClr val="A88755"/>
    <a:srgbClr val="1F2020"/>
    <a:srgbClr val="26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85EB7-82A4-4EEF-B0A3-D68E39E6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564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bon.com.tw/retail_inquiry.aspx#gsc.tab=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8CA9981-C699-4DF4-B534-9E7ADBBA138D}"/>
              </a:ext>
            </a:extLst>
          </p:cNvPr>
          <p:cNvSpPr/>
          <p:nvPr/>
        </p:nvSpPr>
        <p:spPr>
          <a:xfrm>
            <a:off x="4196092" y="5838118"/>
            <a:ext cx="7071360" cy="233680"/>
          </a:xfrm>
          <a:custGeom>
            <a:avLst/>
            <a:gdLst>
              <a:gd name="connsiteX0" fmla="*/ 0 w 7071360"/>
              <a:gd name="connsiteY0" fmla="*/ 0 h 233680"/>
              <a:gd name="connsiteX1" fmla="*/ 1259840 w 7071360"/>
              <a:gd name="connsiteY1" fmla="*/ 0 h 233680"/>
              <a:gd name="connsiteX2" fmla="*/ 1513840 w 7071360"/>
              <a:gd name="connsiteY2" fmla="*/ 233680 h 233680"/>
              <a:gd name="connsiteX3" fmla="*/ 7071360 w 7071360"/>
              <a:gd name="connsiteY3" fmla="*/ 233680 h 23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1360" h="233680">
                <a:moveTo>
                  <a:pt x="0" y="0"/>
                </a:moveTo>
                <a:lnTo>
                  <a:pt x="1259840" y="0"/>
                </a:lnTo>
                <a:lnTo>
                  <a:pt x="1513840" y="233680"/>
                </a:lnTo>
                <a:lnTo>
                  <a:pt x="7071360" y="23368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1E91353-835E-405C-9EF1-4BA17E309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r="-2" b="13561"/>
          <a:stretch/>
        </p:blipFill>
        <p:spPr>
          <a:xfrm>
            <a:off x="701040" y="1416130"/>
            <a:ext cx="5814485" cy="402159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05656B1-4C77-4EE1-84EA-6B510D2C7AD4}"/>
              </a:ext>
            </a:extLst>
          </p:cNvPr>
          <p:cNvSpPr/>
          <p:nvPr/>
        </p:nvSpPr>
        <p:spPr>
          <a:xfrm>
            <a:off x="6395605" y="1791777"/>
            <a:ext cx="52645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儍黑简体" panose="00000500000000000000" pitchFamily="2" charset="-122"/>
                <a:ea typeface="三极儍黑简体" panose="00000500000000000000" pitchFamily="2" charset="-122"/>
              </a:rPr>
              <a:t>GGMAP</a:t>
            </a:r>
            <a:endParaRPr lang="zh-CN" altLang="en-US" sz="96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儍黑简体" panose="00000500000000000000" pitchFamily="2" charset="-122"/>
              <a:ea typeface="三极儍黑简体" panose="00000500000000000000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46ADF38-6372-4151-B772-1A64BEB68645}"/>
              </a:ext>
            </a:extLst>
          </p:cNvPr>
          <p:cNvSpPr/>
          <p:nvPr/>
        </p:nvSpPr>
        <p:spPr>
          <a:xfrm>
            <a:off x="6956354" y="3488944"/>
            <a:ext cx="3954324" cy="1349755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13787B-A08F-4EE6-A97F-262132E0A98A}"/>
              </a:ext>
            </a:extLst>
          </p:cNvPr>
          <p:cNvSpPr/>
          <p:nvPr/>
        </p:nvSpPr>
        <p:spPr>
          <a:xfrm>
            <a:off x="7159588" y="3756915"/>
            <a:ext cx="35605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spc="300" dirty="0">
                <a:latin typeface="三极儍黑简体" panose="00000500000000000000" pitchFamily="2" charset="-122"/>
                <a:ea typeface="三极儍黑简体" panose="00000500000000000000" pitchFamily="2" charset="-122"/>
              </a:rPr>
              <a:t>統計</a:t>
            </a:r>
            <a:r>
              <a:rPr lang="en-US" altLang="zh-TW" sz="2400" spc="300" dirty="0">
                <a:latin typeface="三极儍黑简体" panose="00000500000000000000" pitchFamily="2" charset="-122"/>
                <a:ea typeface="三极儍黑简体" panose="00000500000000000000" pitchFamily="2" charset="-122"/>
              </a:rPr>
              <a:t>111</a:t>
            </a:r>
          </a:p>
          <a:p>
            <a:pPr algn="ctr"/>
            <a:r>
              <a:rPr lang="zh-TW" altLang="en-US" sz="2400" spc="300" dirty="0">
                <a:latin typeface="三极儍黑简体" panose="00000500000000000000" pitchFamily="2" charset="-122"/>
                <a:ea typeface="三极儍黑简体" panose="00000500000000000000" pitchFamily="2" charset="-122"/>
              </a:rPr>
              <a:t>林少穎 李姵徵 鄭佳鈴</a:t>
            </a:r>
            <a:endParaRPr lang="zh-CN" altLang="en-US" sz="2400" spc="300" dirty="0">
              <a:latin typeface="三极儍黑简体" panose="00000500000000000000" pitchFamily="2" charset="-122"/>
              <a:ea typeface="三极儍黑简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116DE38-0755-41F2-8E14-8DFB63B8DD99}"/>
              </a:ext>
            </a:extLst>
          </p:cNvPr>
          <p:cNvGrpSpPr/>
          <p:nvPr/>
        </p:nvGrpSpPr>
        <p:grpSpPr>
          <a:xfrm>
            <a:off x="3290691" y="5803620"/>
            <a:ext cx="635182" cy="151338"/>
            <a:chOff x="5813121" y="5973722"/>
            <a:chExt cx="635182" cy="151338"/>
          </a:xfrm>
          <a:solidFill>
            <a:schemeClr val="tx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CF73D3F-EFF5-4225-AB8A-4841BD975833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C67675F-A616-4A58-92CE-71504BE936B2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141D9DD-22A3-400B-9715-ED4A4E63ED1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566BE90B-BE62-4C91-873C-92644CD0B472}"/>
              </a:ext>
            </a:extLst>
          </p:cNvPr>
          <p:cNvSpPr/>
          <p:nvPr/>
        </p:nvSpPr>
        <p:spPr>
          <a:xfrm rot="16200000">
            <a:off x="4660619" y="1523246"/>
            <a:ext cx="369332" cy="1539240"/>
          </a:xfrm>
          <a:prstGeom prst="rect">
            <a:avLst/>
          </a:prstGeom>
          <a:noFill/>
          <a:ln>
            <a:solidFill>
              <a:schemeClr val="tx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AC2E0E-AEC1-4587-9C40-4825776DC466}"/>
              </a:ext>
            </a:extLst>
          </p:cNvPr>
          <p:cNvSpPr txBox="1"/>
          <p:nvPr/>
        </p:nvSpPr>
        <p:spPr>
          <a:xfrm rot="16200000">
            <a:off x="4643886" y="1660406"/>
            <a:ext cx="369332" cy="1264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TW" sz="1200" dirty="0"/>
              <a:t>R studio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502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language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0" y="1647219"/>
            <a:ext cx="4690894" cy="46712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58" y="1668926"/>
            <a:ext cx="4622658" cy="4616194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684165" y="6221494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language="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zh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-TW"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5937033" y="6235424"/>
            <a:ext cx="577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fr-FR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language="en-EN"</a:t>
            </a:r>
            <a:endParaRPr lang="zh-CN" altLang="en-US" sz="20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89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4494785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80329"/>
            <a:ext cx="2847975" cy="536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 err="1"/>
              <a:t>maytype</a:t>
            </a:r>
            <a:endParaRPr lang="en-US" altLang="zh-CN" sz="4400" b="1" dirty="0"/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143652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maytype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0" y="1688547"/>
            <a:ext cx="4690894" cy="458863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58" y="1700811"/>
            <a:ext cx="4622658" cy="4552424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684165" y="6221494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maptype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="terrain"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5937033" y="6235424"/>
            <a:ext cx="577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fr-FR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maptype="roadmap"</a:t>
            </a:r>
            <a:endParaRPr lang="zh-CN" altLang="en-US" sz="20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98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maytype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" y="1790830"/>
            <a:ext cx="4125104" cy="40123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16" y="1817257"/>
            <a:ext cx="4006740" cy="3912659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482782" y="5750975"/>
            <a:ext cx="371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maptype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="satellite"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D256C1-B27B-4A42-AE0A-1C5AED08C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15" y="1797926"/>
            <a:ext cx="4147428" cy="3986201"/>
          </a:xfrm>
          <a:prstGeom prst="rect">
            <a:avLst/>
          </a:prstGeom>
        </p:spPr>
      </p:pic>
      <p:sp>
        <p:nvSpPr>
          <p:cNvPr id="18" name="文本框 174">
            <a:extLst>
              <a:ext uri="{FF2B5EF4-FFF2-40B4-BE49-F238E27FC236}">
                <a16:creationId xmlns:a16="http://schemas.microsoft.com/office/drawing/2014/main" id="{6D391DE9-BFC3-42AE-9BE9-FA3B1B77F500}"/>
              </a:ext>
            </a:extLst>
          </p:cNvPr>
          <p:cNvSpPr txBox="1"/>
          <p:nvPr/>
        </p:nvSpPr>
        <p:spPr>
          <a:xfrm>
            <a:off x="8148064" y="5750975"/>
            <a:ext cx="3949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maptype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="toner-lite"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9" name="文本框 174">
            <a:extLst>
              <a:ext uri="{FF2B5EF4-FFF2-40B4-BE49-F238E27FC236}">
                <a16:creationId xmlns:a16="http://schemas.microsoft.com/office/drawing/2014/main" id="{2BEFBBE0-5B4A-45A7-83A7-CFB93BB32B54}"/>
              </a:ext>
            </a:extLst>
          </p:cNvPr>
          <p:cNvSpPr txBox="1"/>
          <p:nvPr/>
        </p:nvSpPr>
        <p:spPr>
          <a:xfrm>
            <a:off x="4465662" y="5750975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maptype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="hybrid"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02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5256785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80329"/>
            <a:ext cx="2847975" cy="536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2">
                    <a:lumMod val="90000"/>
                  </a:schemeClr>
                </a:solidFill>
              </a:rPr>
              <a:t>maytype</a:t>
            </a:r>
            <a:endParaRPr lang="en-US" altLang="zh-CN" sz="3600" b="1" dirty="0">
              <a:solidFill>
                <a:schemeClr val="bg2">
                  <a:lumMod val="9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4400" b="1" dirty="0"/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21386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color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29" y="1688547"/>
            <a:ext cx="4653176" cy="458863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58" y="1719373"/>
            <a:ext cx="4622658" cy="4515300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684165" y="6221494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color="color"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5937033" y="6235424"/>
            <a:ext cx="577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color="</a:t>
            </a:r>
            <a:r>
              <a:rPr lang="en-US" altLang="zh-TW" sz="2000" spc="300" dirty="0" err="1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bw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"</a:t>
            </a:r>
            <a:endParaRPr lang="zh-CN" altLang="en-US" sz="20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7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6085460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80329"/>
            <a:ext cx="2847975" cy="5342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2">
                    <a:lumMod val="90000"/>
                  </a:schemeClr>
                </a:solidFill>
              </a:rPr>
              <a:t>maytype</a:t>
            </a:r>
            <a:endParaRPr lang="en-US" altLang="zh-CN" sz="3600" b="1" dirty="0">
              <a:solidFill>
                <a:schemeClr val="bg2">
                  <a:lumMod val="9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/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376358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darken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0" y="1698298"/>
            <a:ext cx="4690894" cy="456913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58" y="1703898"/>
            <a:ext cx="4622658" cy="4546250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684165" y="6221494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darken=0.5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5937033" y="6235424"/>
            <a:ext cx="577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fr-FR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darken=c(0.5, "white") </a:t>
            </a:r>
            <a:endParaRPr lang="zh-CN" altLang="en-US" sz="20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0DB3E6F-E373-4A45-BF11-13A621D3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24852" r="27151" b="37529"/>
          <a:stretch/>
        </p:blipFill>
        <p:spPr>
          <a:xfrm>
            <a:off x="655198" y="2797273"/>
            <a:ext cx="4374002" cy="2011905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實例說明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4079F5AA-3EFA-481F-8DB7-361AC25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13" y="1665323"/>
            <a:ext cx="4622658" cy="455242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2AC55B-4B88-47C6-B97C-BC8B2ED5F150}"/>
              </a:ext>
            </a:extLst>
          </p:cNvPr>
          <p:cNvSpPr txBox="1"/>
          <p:nvPr/>
        </p:nvSpPr>
        <p:spPr>
          <a:xfrm>
            <a:off x="5396088" y="3310633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2">
                    <a:lumMod val="9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×</a:t>
            </a:r>
            <a:endParaRPr lang="zh-TW" altLang="en-US" sz="7200" b="1" dirty="0">
              <a:solidFill>
                <a:schemeClr val="bg2">
                  <a:lumMod val="9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49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爬蟲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A0297FD-A326-4C58-83E4-42EBEE89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7" y="1511162"/>
            <a:ext cx="10858499" cy="44030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7DDA92F-7794-42AF-BE33-E889093E7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37" y="2372165"/>
            <a:ext cx="1695284" cy="448583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20CD72-72A4-4535-85FF-31A954E8DA97}"/>
              </a:ext>
            </a:extLst>
          </p:cNvPr>
          <p:cNvSpPr txBox="1"/>
          <p:nvPr/>
        </p:nvSpPr>
        <p:spPr>
          <a:xfrm>
            <a:off x="577362" y="5928213"/>
            <a:ext cx="54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https://www.ibon.com.tw/retail_inquiry.aspx#gsc.tab=0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40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ggmap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ED92207-1654-4303-9D3F-0C79C386D67A}"/>
              </a:ext>
            </a:extLst>
          </p:cNvPr>
          <p:cNvSpPr txBox="1"/>
          <p:nvPr/>
        </p:nvSpPr>
        <p:spPr>
          <a:xfrm>
            <a:off x="4324581" y="3138121"/>
            <a:ext cx="428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/>
              <a:t>What ?</a:t>
            </a:r>
            <a:endParaRPr lang="zh-TW" altLang="en-US" sz="96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0356D0-1F45-4C50-8FC5-3D2C3205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22" y="2804721"/>
            <a:ext cx="882695" cy="51437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602C83F-1BF0-4DBB-9291-CD37467E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0040" y="4583363"/>
            <a:ext cx="882695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轉換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Excel</a:t>
            </a:r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格式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571C1C-F74A-47FC-BEEF-413D138B3F4A}"/>
              </a:ext>
            </a:extLst>
          </p:cNvPr>
          <p:cNvSpPr txBox="1"/>
          <p:nvPr/>
        </p:nvSpPr>
        <p:spPr>
          <a:xfrm>
            <a:off x="2499214" y="3195271"/>
            <a:ext cx="3402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/>
              <a:t>UTF-8</a:t>
            </a:r>
            <a:endParaRPr lang="zh-TW" altLang="en-US" sz="7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20E3521-FD99-4346-8874-5D87994917C4}"/>
              </a:ext>
            </a:extLst>
          </p:cNvPr>
          <p:cNvSpPr txBox="1"/>
          <p:nvPr/>
        </p:nvSpPr>
        <p:spPr>
          <a:xfrm>
            <a:off x="7427428" y="3216210"/>
            <a:ext cx="172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/>
              <a:t>CSV</a:t>
            </a:r>
            <a:endParaRPr lang="zh-TW" altLang="en-US" sz="7200" dirty="0"/>
          </a:p>
        </p:txBody>
      </p:sp>
      <p:sp>
        <p:nvSpPr>
          <p:cNvPr id="19" name="right-thin-arrowheads_32738">
            <a:extLst>
              <a:ext uri="{FF2B5EF4-FFF2-40B4-BE49-F238E27FC236}">
                <a16:creationId xmlns:a16="http://schemas.microsoft.com/office/drawing/2014/main" id="{18B4CE4D-A7BC-4345-8DE0-2998B2111A25}"/>
              </a:ext>
            </a:extLst>
          </p:cNvPr>
          <p:cNvSpPr>
            <a:spLocks noChangeAspect="1"/>
          </p:cNvSpPr>
          <p:nvPr/>
        </p:nvSpPr>
        <p:spPr bwMode="auto">
          <a:xfrm>
            <a:off x="5811937" y="3456375"/>
            <a:ext cx="720333" cy="7200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5410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地址轉換為經緯度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741A9ECD-A619-4264-96F8-99C111448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5" y="1514929"/>
            <a:ext cx="8466490" cy="31968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405C314-8839-4217-9EAC-E21AB5046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15" y="4351035"/>
            <a:ext cx="8447522" cy="24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5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轉換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Excel</a:t>
            </a:r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格式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7AB2600-CC77-4145-AD8A-1169D545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" y="1718455"/>
            <a:ext cx="9415725" cy="161895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FB64A0F-4326-4792-BE21-CE9A4500E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" y="4451999"/>
            <a:ext cx="9386377" cy="212977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B25C809-0D4F-4670-A754-C4C231EEE1A3}"/>
              </a:ext>
            </a:extLst>
          </p:cNvPr>
          <p:cNvSpPr txBox="1"/>
          <p:nvPr/>
        </p:nvSpPr>
        <p:spPr>
          <a:xfrm>
            <a:off x="10105291" y="2211998"/>
            <a:ext cx="21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UTF-8</a:t>
            </a:r>
            <a:endParaRPr lang="zh-TW" altLang="en-US" sz="4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5A6F287-0719-495D-B2DF-FF977F388BA0}"/>
              </a:ext>
            </a:extLst>
          </p:cNvPr>
          <p:cNvSpPr txBox="1"/>
          <p:nvPr/>
        </p:nvSpPr>
        <p:spPr>
          <a:xfrm>
            <a:off x="10105291" y="5227759"/>
            <a:ext cx="172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CSV</a:t>
            </a:r>
            <a:endParaRPr lang="zh-TW" altLang="en-US" sz="4800" dirty="0"/>
          </a:p>
        </p:txBody>
      </p:sp>
      <p:sp>
        <p:nvSpPr>
          <p:cNvPr id="22" name="right-thin-arrowheads_32738">
            <a:extLst>
              <a:ext uri="{FF2B5EF4-FFF2-40B4-BE49-F238E27FC236}">
                <a16:creationId xmlns:a16="http://schemas.microsoft.com/office/drawing/2014/main" id="{DDB5B1F4-3A66-4AED-9CCC-0379E9BBDFE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4497487" y="3551625"/>
            <a:ext cx="720333" cy="7200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05715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台南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23882C3C-288B-440B-8FDA-01616FEB9F2F}"/>
              </a:ext>
            </a:extLst>
          </p:cNvPr>
          <p:cNvSpPr/>
          <p:nvPr/>
        </p:nvSpPr>
        <p:spPr>
          <a:xfrm>
            <a:off x="2152650" y="1580354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Install and load packages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685DE-8169-4AC6-B2D2-DC7E3CCC1AF7}"/>
              </a:ext>
            </a:extLst>
          </p:cNvPr>
          <p:cNvSpPr/>
          <p:nvPr/>
        </p:nvSpPr>
        <p:spPr>
          <a:xfrm>
            <a:off x="2152506" y="2496158"/>
            <a:ext cx="62571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install.packages</a:t>
            </a:r>
            <a:r>
              <a:rPr lang="en-US" altLang="zh-TW" sz="3200" dirty="0"/>
              <a:t>("</a:t>
            </a:r>
            <a:r>
              <a:rPr lang="en-US" altLang="zh-TW" sz="3200" dirty="0" err="1"/>
              <a:t>ggmap</a:t>
            </a:r>
            <a:r>
              <a:rPr lang="en-US" altLang="zh-TW" sz="3200" dirty="0"/>
              <a:t>")</a:t>
            </a:r>
          </a:p>
          <a:p>
            <a:r>
              <a:rPr lang="en-US" altLang="zh-TW" sz="3200" dirty="0" err="1"/>
              <a:t>install.packages</a:t>
            </a:r>
            <a:r>
              <a:rPr lang="en-US" altLang="zh-TW" sz="3200" dirty="0"/>
              <a:t>("</a:t>
            </a:r>
            <a:r>
              <a:rPr lang="en-US" altLang="zh-TW" sz="3200" dirty="0" err="1"/>
              <a:t>mapproj</a:t>
            </a:r>
            <a:r>
              <a:rPr lang="en-US" altLang="zh-TW" sz="3200" dirty="0"/>
              <a:t>")</a:t>
            </a:r>
          </a:p>
          <a:p>
            <a:r>
              <a:rPr lang="en-US" altLang="zh-TW" sz="3200" dirty="0" err="1"/>
              <a:t>install.packages</a:t>
            </a:r>
            <a:r>
              <a:rPr lang="en-US" altLang="zh-TW" sz="3200" dirty="0"/>
              <a:t>("ggplot2")</a:t>
            </a:r>
          </a:p>
          <a:p>
            <a:r>
              <a:rPr lang="en-US" altLang="zh-TW" sz="3200" dirty="0"/>
              <a:t>library("</a:t>
            </a:r>
            <a:r>
              <a:rPr lang="en-US" altLang="zh-TW" sz="3200" dirty="0" err="1"/>
              <a:t>ggmap</a:t>
            </a:r>
            <a:r>
              <a:rPr lang="en-US" altLang="zh-TW" sz="3200" dirty="0"/>
              <a:t>")</a:t>
            </a:r>
          </a:p>
          <a:p>
            <a:r>
              <a:rPr lang="en-US" altLang="zh-TW" sz="3200" dirty="0"/>
              <a:t>library("</a:t>
            </a:r>
            <a:r>
              <a:rPr lang="en-US" altLang="zh-TW" sz="3200" dirty="0" err="1"/>
              <a:t>mapproj</a:t>
            </a:r>
            <a:r>
              <a:rPr lang="en-US" altLang="zh-TW" sz="3200" dirty="0"/>
              <a:t>")</a:t>
            </a:r>
          </a:p>
          <a:p>
            <a:r>
              <a:rPr lang="en-US" altLang="zh-TW" sz="3200" dirty="0"/>
              <a:t>library("ggplot2")</a:t>
            </a:r>
          </a:p>
        </p:txBody>
      </p:sp>
      <p:sp>
        <p:nvSpPr>
          <p:cNvPr id="27" name="ïšlíde">
            <a:extLst>
              <a:ext uri="{FF2B5EF4-FFF2-40B4-BE49-F238E27FC236}">
                <a16:creationId xmlns:a16="http://schemas.microsoft.com/office/drawing/2014/main" id="{D5B92FAF-9D63-4790-B08B-08226CB89461}"/>
              </a:ext>
            </a:extLst>
          </p:cNvPr>
          <p:cNvSpPr txBox="1"/>
          <p:nvPr/>
        </p:nvSpPr>
        <p:spPr>
          <a:xfrm>
            <a:off x="1543050" y="1733550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74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台南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23882C3C-288B-440B-8FDA-01616FEB9F2F}"/>
              </a:ext>
            </a:extLst>
          </p:cNvPr>
          <p:cNvSpPr/>
          <p:nvPr/>
        </p:nvSpPr>
        <p:spPr>
          <a:xfrm>
            <a:off x="2152650" y="1580354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R</a:t>
            </a:r>
            <a:r>
              <a:rPr lang="zh-TW" altLang="en-US" sz="3600" b="1" dirty="0"/>
              <a:t>esigster ggmap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685DE-8169-4AC6-B2D2-DC7E3CCC1AF7}"/>
              </a:ext>
            </a:extLst>
          </p:cNvPr>
          <p:cNvSpPr/>
          <p:nvPr/>
        </p:nvSpPr>
        <p:spPr>
          <a:xfrm>
            <a:off x="2162031" y="2467583"/>
            <a:ext cx="9266065" cy="463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10" dirty="0"/>
              <a:t>register_google(key="AIzaSyAhx57TxNBEGoEI6ECGswNEGe25wRNVFpM")</a:t>
            </a:r>
          </a:p>
        </p:txBody>
      </p:sp>
      <p:sp>
        <p:nvSpPr>
          <p:cNvPr id="27" name="ïšlíde">
            <a:extLst>
              <a:ext uri="{FF2B5EF4-FFF2-40B4-BE49-F238E27FC236}">
                <a16:creationId xmlns:a16="http://schemas.microsoft.com/office/drawing/2014/main" id="{D5B92FAF-9D63-4790-B08B-08226CB89461}"/>
              </a:ext>
            </a:extLst>
          </p:cNvPr>
          <p:cNvSpPr txBox="1"/>
          <p:nvPr/>
        </p:nvSpPr>
        <p:spPr>
          <a:xfrm>
            <a:off x="1504950" y="1733087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49D536-7637-4533-A5C3-BC1376B79BCC}"/>
              </a:ext>
            </a:extLst>
          </p:cNvPr>
          <p:cNvSpPr/>
          <p:nvPr/>
        </p:nvSpPr>
        <p:spPr>
          <a:xfrm>
            <a:off x="2152650" y="3109508"/>
            <a:ext cx="6330062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U</a:t>
            </a:r>
            <a:r>
              <a:rPr lang="zh-TW" altLang="en-US" sz="3600" b="1" dirty="0"/>
              <a:t>se get_map to draw the map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FF29A3-1E6A-4593-931B-776D91A90FB4}"/>
              </a:ext>
            </a:extLst>
          </p:cNvPr>
          <p:cNvSpPr/>
          <p:nvPr/>
        </p:nvSpPr>
        <p:spPr>
          <a:xfrm>
            <a:off x="2152506" y="3896333"/>
            <a:ext cx="9275590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10" dirty="0"/>
              <a:t>map &lt;- get_map(maptype = "roadmap",location=c(lon=120.21569, lat=23.00235), zoom=10)</a:t>
            </a:r>
          </a:p>
        </p:txBody>
      </p:sp>
      <p:sp>
        <p:nvSpPr>
          <p:cNvPr id="17" name="ïšlíde">
            <a:extLst>
              <a:ext uri="{FF2B5EF4-FFF2-40B4-BE49-F238E27FC236}">
                <a16:creationId xmlns:a16="http://schemas.microsoft.com/office/drawing/2014/main" id="{B88C739E-8122-42B6-A6A1-42F71EC43E17}"/>
              </a:ext>
            </a:extLst>
          </p:cNvPr>
          <p:cNvSpPr txBox="1"/>
          <p:nvPr/>
        </p:nvSpPr>
        <p:spPr>
          <a:xfrm>
            <a:off x="1504950" y="3276137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50D523-1266-4DEF-A40D-0479E4EF2BEC}"/>
              </a:ext>
            </a:extLst>
          </p:cNvPr>
          <p:cNvSpPr/>
          <p:nvPr/>
        </p:nvSpPr>
        <p:spPr>
          <a:xfrm>
            <a:off x="2152650" y="4623983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R</a:t>
            </a:r>
            <a:r>
              <a:rPr lang="zh-TW" altLang="en-US" sz="3600" b="1" dirty="0"/>
              <a:t>ead data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F5A6C5-CC5D-47FE-BCB0-CA061C2D9976}"/>
              </a:ext>
            </a:extLst>
          </p:cNvPr>
          <p:cNvSpPr/>
          <p:nvPr/>
        </p:nvSpPr>
        <p:spPr>
          <a:xfrm>
            <a:off x="2131324" y="5478942"/>
            <a:ext cx="8555726" cy="463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10" dirty="0"/>
              <a:t>sespot = read.csv("7-11_tainan.csv",header = T)</a:t>
            </a:r>
          </a:p>
        </p:txBody>
      </p:sp>
      <p:sp>
        <p:nvSpPr>
          <p:cNvPr id="20" name="ïšlíde">
            <a:extLst>
              <a:ext uri="{FF2B5EF4-FFF2-40B4-BE49-F238E27FC236}">
                <a16:creationId xmlns:a16="http://schemas.microsoft.com/office/drawing/2014/main" id="{9F795FFE-045E-44EC-9B5D-654F16482B8D}"/>
              </a:ext>
            </a:extLst>
          </p:cNvPr>
          <p:cNvSpPr txBox="1"/>
          <p:nvPr/>
        </p:nvSpPr>
        <p:spPr>
          <a:xfrm>
            <a:off x="1504950" y="4791075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04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7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台南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23882C3C-288B-440B-8FDA-01616FEB9F2F}"/>
              </a:ext>
            </a:extLst>
          </p:cNvPr>
          <p:cNvSpPr/>
          <p:nvPr/>
        </p:nvSpPr>
        <p:spPr>
          <a:xfrm>
            <a:off x="2152650" y="1580354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Draw images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685DE-8169-4AC6-B2D2-DC7E3CCC1AF7}"/>
              </a:ext>
            </a:extLst>
          </p:cNvPr>
          <p:cNvSpPr/>
          <p:nvPr/>
        </p:nvSpPr>
        <p:spPr>
          <a:xfrm>
            <a:off x="2152506" y="2305658"/>
            <a:ext cx="955371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ggmap</a:t>
            </a:r>
            <a:r>
              <a:rPr lang="en-US" altLang="zh-TW" sz="2400" dirty="0"/>
              <a:t>(map)+</a:t>
            </a:r>
            <a:r>
              <a:rPr lang="en-US" altLang="zh-TW" sz="2400" dirty="0" err="1"/>
              <a:t>geom_point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aes</a:t>
            </a:r>
            <a:r>
              <a:rPr lang="en-US" altLang="zh-TW" sz="2400" dirty="0"/>
              <a:t>(x = </a:t>
            </a:r>
            <a:r>
              <a:rPr lang="en-US" altLang="zh-TW" sz="2400" dirty="0" err="1"/>
              <a:t>lng</a:t>
            </a:r>
            <a:r>
              <a:rPr lang="en-US" altLang="zh-TW" sz="2400" dirty="0"/>
              <a:t>, y = </a:t>
            </a:r>
            <a:r>
              <a:rPr lang="en-US" altLang="zh-TW" sz="2400" dirty="0" err="1"/>
              <a:t>lat</a:t>
            </a:r>
            <a:r>
              <a:rPr lang="en-US" altLang="zh-TW" sz="2400" dirty="0"/>
              <a:t>),size = 2, col="</a:t>
            </a:r>
            <a:r>
              <a:rPr lang="en-US" altLang="zh-TW" sz="2400" dirty="0" err="1"/>
              <a:t>blue",data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sespot</a:t>
            </a:r>
            <a:r>
              <a:rPr lang="en-US" altLang="zh-TW" sz="2400" dirty="0"/>
              <a:t>, alpha = 1)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ggmap</a:t>
            </a:r>
            <a:r>
              <a:rPr lang="en-US" altLang="zh-TW" sz="2400" dirty="0"/>
              <a:t>(map)+</a:t>
            </a:r>
            <a:r>
              <a:rPr lang="en-US" altLang="zh-TW" sz="2400" dirty="0" err="1"/>
              <a:t>geom_point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aes</a:t>
            </a:r>
            <a:r>
              <a:rPr lang="en-US" altLang="zh-TW" sz="2400" dirty="0"/>
              <a:t>(x = </a:t>
            </a:r>
            <a:r>
              <a:rPr lang="en-US" altLang="zh-TW" sz="2400" dirty="0" err="1"/>
              <a:t>lng</a:t>
            </a:r>
            <a:r>
              <a:rPr lang="en-US" altLang="zh-TW" sz="2400" dirty="0"/>
              <a:t>, y = </a:t>
            </a:r>
            <a:r>
              <a:rPr lang="en-US" altLang="zh-TW" sz="2400" dirty="0" err="1"/>
              <a:t>lat</a:t>
            </a:r>
            <a:r>
              <a:rPr lang="en-US" altLang="zh-TW" sz="2400" dirty="0"/>
              <a:t>), size = 2, col="</a:t>
            </a:r>
            <a:r>
              <a:rPr lang="en-US" altLang="zh-TW" sz="2400" dirty="0" err="1"/>
              <a:t>blue",data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sespot</a:t>
            </a:r>
            <a:r>
              <a:rPr lang="en-US" altLang="zh-TW" sz="2400" dirty="0"/>
              <a:t>, alpha = 0.6)+stat_density2d(col="</a:t>
            </a:r>
            <a:r>
              <a:rPr lang="en-US" altLang="zh-TW" sz="2400" dirty="0" err="1"/>
              <a:t>red",data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sespot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aes</a:t>
            </a:r>
            <a:r>
              <a:rPr lang="en-US" altLang="zh-TW" sz="2400" dirty="0"/>
              <a:t>(x = </a:t>
            </a:r>
            <a:r>
              <a:rPr lang="en-US" altLang="zh-TW" sz="2400" dirty="0" err="1"/>
              <a:t>lng</a:t>
            </a:r>
            <a:r>
              <a:rPr lang="en-US" altLang="zh-TW" sz="2400" dirty="0"/>
              <a:t>, y=</a:t>
            </a:r>
            <a:r>
              <a:rPr lang="en-US" altLang="zh-TW" sz="2400" dirty="0" err="1"/>
              <a:t>lat</a:t>
            </a:r>
            <a:r>
              <a:rPr lang="en-US" altLang="zh-TW" sz="2400" dirty="0"/>
              <a:t>), size = 0.3)</a:t>
            </a:r>
          </a:p>
          <a:p>
            <a:r>
              <a:rPr lang="en-US" altLang="zh-TW" sz="2400" dirty="0" err="1"/>
              <a:t>ggmap</a:t>
            </a:r>
            <a:r>
              <a:rPr lang="en-US" altLang="zh-TW" sz="2400" dirty="0"/>
              <a:t>(map)+</a:t>
            </a:r>
            <a:r>
              <a:rPr lang="en-US" altLang="zh-TW" sz="2400" dirty="0" err="1"/>
              <a:t>geom_point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aes</a:t>
            </a:r>
            <a:r>
              <a:rPr lang="en-US" altLang="zh-TW" sz="2400" dirty="0"/>
              <a:t>(x = </a:t>
            </a:r>
            <a:r>
              <a:rPr lang="en-US" altLang="zh-TW" sz="2400" dirty="0" err="1"/>
              <a:t>lng</a:t>
            </a:r>
            <a:r>
              <a:rPr lang="en-US" altLang="zh-TW" sz="2400" dirty="0"/>
              <a:t>, y = </a:t>
            </a:r>
            <a:r>
              <a:rPr lang="en-US" altLang="zh-TW" sz="2400" dirty="0" err="1"/>
              <a:t>lat</a:t>
            </a:r>
            <a:r>
              <a:rPr lang="en-US" altLang="zh-TW" sz="2400" dirty="0"/>
              <a:t>), size = 2, col="</a:t>
            </a:r>
            <a:r>
              <a:rPr lang="en-US" altLang="zh-TW" sz="2400" dirty="0" err="1"/>
              <a:t>blue",data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sespot</a:t>
            </a:r>
            <a:r>
              <a:rPr lang="en-US" altLang="zh-TW" sz="2400" dirty="0"/>
              <a:t>, alpha = 1)+stat_density2d(data = </a:t>
            </a:r>
            <a:r>
              <a:rPr lang="en-US" altLang="zh-TW" sz="2400" dirty="0" err="1"/>
              <a:t>sespot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aes</a:t>
            </a:r>
            <a:r>
              <a:rPr lang="en-US" altLang="zh-TW" sz="2400" dirty="0"/>
              <a:t>(x = </a:t>
            </a:r>
            <a:r>
              <a:rPr lang="en-US" altLang="zh-TW" sz="2400" dirty="0" err="1"/>
              <a:t>lng</a:t>
            </a:r>
            <a:r>
              <a:rPr lang="en-US" altLang="zh-TW" sz="2400" dirty="0"/>
              <a:t>, y=</a:t>
            </a:r>
            <a:r>
              <a:rPr lang="en-US" altLang="zh-TW" sz="2400" dirty="0" err="1"/>
              <a:t>lat,fill</a:t>
            </a:r>
            <a:r>
              <a:rPr lang="en-US" altLang="zh-TW" sz="2400" dirty="0"/>
              <a:t> = ..level.., alpha = ..level..),size = 0.01, bins = 16, </a:t>
            </a:r>
            <a:r>
              <a:rPr lang="en-US" altLang="zh-TW" sz="2400" dirty="0" err="1"/>
              <a:t>geom</a:t>
            </a:r>
            <a:r>
              <a:rPr lang="en-US" altLang="zh-TW" sz="2400" dirty="0"/>
              <a:t> = "polygon")+</a:t>
            </a:r>
            <a:r>
              <a:rPr lang="en-US" altLang="zh-TW" sz="2400" dirty="0" err="1"/>
              <a:t>scale_fill_gradient</a:t>
            </a:r>
            <a:r>
              <a:rPr lang="en-US" altLang="zh-TW" sz="2400" dirty="0"/>
              <a:t>(low = "green", high = "</a:t>
            </a:r>
            <a:r>
              <a:rPr lang="en-US" altLang="zh-TW" sz="2400" dirty="0" err="1"/>
              <a:t>red",guide</a:t>
            </a:r>
            <a:r>
              <a:rPr lang="en-US" altLang="zh-TW" sz="2400" dirty="0"/>
              <a:t> = FALSE)+</a:t>
            </a:r>
            <a:r>
              <a:rPr lang="en-US" altLang="zh-TW" sz="2400" dirty="0" err="1"/>
              <a:t>scale_alpha</a:t>
            </a:r>
            <a:r>
              <a:rPr lang="en-US" altLang="zh-TW" sz="2400" dirty="0"/>
              <a:t>(range = c(0, 0.3), guide = FALSE)</a:t>
            </a:r>
            <a:endParaRPr lang="zh-TW" altLang="en-US" sz="2400" dirty="0"/>
          </a:p>
        </p:txBody>
      </p:sp>
      <p:sp>
        <p:nvSpPr>
          <p:cNvPr id="27" name="ïšlíde">
            <a:extLst>
              <a:ext uri="{FF2B5EF4-FFF2-40B4-BE49-F238E27FC236}">
                <a16:creationId xmlns:a16="http://schemas.microsoft.com/office/drawing/2014/main" id="{D5B92FAF-9D63-4790-B08B-08226CB89461}"/>
              </a:ext>
            </a:extLst>
          </p:cNvPr>
          <p:cNvSpPr txBox="1"/>
          <p:nvPr/>
        </p:nvSpPr>
        <p:spPr>
          <a:xfrm>
            <a:off x="1543050" y="1733550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05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5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台南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15191" r="65083" b="44883"/>
          <a:stretch/>
        </p:blipFill>
        <p:spPr>
          <a:xfrm>
            <a:off x="710338" y="1647219"/>
            <a:ext cx="5095958" cy="46712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0" t="17556" r="65916" b="43482"/>
          <a:stretch/>
        </p:blipFill>
        <p:spPr>
          <a:xfrm>
            <a:off x="6168026" y="1668926"/>
            <a:ext cx="4861924" cy="4616194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2722390" y="6273459"/>
            <a:ext cx="131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▲熱圖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7446790" y="6273458"/>
            <a:ext cx="290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▲熱圖</a:t>
            </a:r>
            <a:r>
              <a:rPr lang="en-US" altLang="zh-TW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等高線圖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1127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台南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81" y="1668925"/>
            <a:ext cx="5230853" cy="4969985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362075" y="3057575"/>
            <a:ext cx="415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點圖</a:t>
            </a:r>
            <a:endParaRPr lang="en-US" altLang="zh-TW" sz="36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  <a:p>
            <a:pPr algn="ctr"/>
            <a:r>
              <a:rPr lang="en-US" altLang="zh-TW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等高線圖</a:t>
            </a:r>
            <a:endParaRPr lang="en-US" altLang="zh-TW" sz="36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  <a:p>
            <a:pPr algn="ctr"/>
            <a:r>
              <a:rPr lang="en-US" altLang="zh-TW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熱圖圖層</a:t>
            </a:r>
          </a:p>
        </p:txBody>
      </p:sp>
    </p:spTree>
    <p:extLst>
      <p:ext uri="{BB962C8B-B14F-4D97-AF65-F5344CB8AC3E}">
        <p14:creationId xmlns:p14="http://schemas.microsoft.com/office/powerpoint/2010/main" val="3723873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成大附近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" y="1647219"/>
            <a:ext cx="4879962" cy="46712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07" y="1668926"/>
            <a:ext cx="4748761" cy="4616194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2770015" y="6273459"/>
            <a:ext cx="131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▲熱圖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7446790" y="6273458"/>
            <a:ext cx="290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▲熱圖</a:t>
            </a:r>
            <a:r>
              <a:rPr lang="en-US" altLang="zh-TW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等高線圖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96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成大附近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81" y="1720474"/>
            <a:ext cx="5230853" cy="4866886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362075" y="3057575"/>
            <a:ext cx="415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點圖</a:t>
            </a:r>
            <a:endParaRPr lang="en-US" altLang="zh-TW" sz="36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  <a:p>
            <a:pPr algn="ctr"/>
            <a:r>
              <a:rPr lang="en-US" altLang="zh-TW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等高線圖</a:t>
            </a:r>
            <a:endParaRPr lang="en-US" altLang="zh-TW" sz="36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  <a:p>
            <a:pPr algn="ctr"/>
            <a:r>
              <a:rPr lang="en-US" altLang="zh-TW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+</a:t>
            </a:r>
            <a:r>
              <a:rPr lang="zh-TW" altLang="en-US" sz="36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熱圖圖層</a:t>
            </a:r>
          </a:p>
        </p:txBody>
      </p:sp>
    </p:spTree>
    <p:extLst>
      <p:ext uri="{BB962C8B-B14F-4D97-AF65-F5344CB8AC3E}">
        <p14:creationId xmlns:p14="http://schemas.microsoft.com/office/powerpoint/2010/main" val="348376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ggmap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23882C3C-288B-440B-8FDA-01616FEB9F2F}"/>
              </a:ext>
            </a:extLst>
          </p:cNvPr>
          <p:cNvSpPr/>
          <p:nvPr/>
        </p:nvSpPr>
        <p:spPr>
          <a:xfrm>
            <a:off x="2152650" y="1866104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/>
              <a:t>Install and load packages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685DE-8169-4AC6-B2D2-DC7E3CCC1AF7}"/>
              </a:ext>
            </a:extLst>
          </p:cNvPr>
          <p:cNvSpPr/>
          <p:nvPr/>
        </p:nvSpPr>
        <p:spPr>
          <a:xfrm>
            <a:off x="2162031" y="4220183"/>
            <a:ext cx="9266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register_google(key=</a:t>
            </a:r>
            <a:endParaRPr lang="en-US" altLang="zh-TW" sz="2800" dirty="0"/>
          </a:p>
          <a:p>
            <a:r>
              <a:rPr lang="zh-TW" altLang="en-US" sz="2800" dirty="0"/>
              <a:t>"AIzaSyAhx57TxNBEGoEI6ECGswNEGe25wRNVFpM")</a:t>
            </a:r>
          </a:p>
        </p:txBody>
      </p:sp>
      <p:sp>
        <p:nvSpPr>
          <p:cNvPr id="27" name="ïšlíde">
            <a:extLst>
              <a:ext uri="{FF2B5EF4-FFF2-40B4-BE49-F238E27FC236}">
                <a16:creationId xmlns:a16="http://schemas.microsoft.com/office/drawing/2014/main" id="{D5B92FAF-9D63-4790-B08B-08226CB89461}"/>
              </a:ext>
            </a:extLst>
          </p:cNvPr>
          <p:cNvSpPr txBox="1"/>
          <p:nvPr/>
        </p:nvSpPr>
        <p:spPr>
          <a:xfrm>
            <a:off x="1504950" y="2018837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01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49D536-7637-4533-A5C3-BC1376B79BCC}"/>
              </a:ext>
            </a:extLst>
          </p:cNvPr>
          <p:cNvSpPr/>
          <p:nvPr/>
        </p:nvSpPr>
        <p:spPr>
          <a:xfrm>
            <a:off x="2152650" y="3395258"/>
            <a:ext cx="6330062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Register </a:t>
            </a:r>
            <a:r>
              <a:rPr lang="en-US" altLang="zh-TW" sz="3600" b="1" dirty="0" err="1"/>
              <a:t>ggmap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7" name="ïšlíde">
            <a:extLst>
              <a:ext uri="{FF2B5EF4-FFF2-40B4-BE49-F238E27FC236}">
                <a16:creationId xmlns:a16="http://schemas.microsoft.com/office/drawing/2014/main" id="{B88C739E-8122-42B6-A6A1-42F71EC43E17}"/>
              </a:ext>
            </a:extLst>
          </p:cNvPr>
          <p:cNvSpPr txBox="1"/>
          <p:nvPr/>
        </p:nvSpPr>
        <p:spPr>
          <a:xfrm>
            <a:off x="1504950" y="3561887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50D523-1266-4DEF-A40D-0479E4EF2BEC}"/>
              </a:ext>
            </a:extLst>
          </p:cNvPr>
          <p:cNvSpPr/>
          <p:nvPr/>
        </p:nvSpPr>
        <p:spPr>
          <a:xfrm>
            <a:off x="2152650" y="5166908"/>
            <a:ext cx="6085530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/>
              <a:t>Use </a:t>
            </a:r>
            <a:r>
              <a:rPr lang="en-US" altLang="zh-TW" sz="3600" b="1" dirty="0" err="1"/>
              <a:t>get_map</a:t>
            </a:r>
            <a:r>
              <a:rPr lang="en-US" altLang="zh-TW" sz="3600" b="1" dirty="0"/>
              <a:t> to draw the map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0" name="ïšlíde">
            <a:extLst>
              <a:ext uri="{FF2B5EF4-FFF2-40B4-BE49-F238E27FC236}">
                <a16:creationId xmlns:a16="http://schemas.microsoft.com/office/drawing/2014/main" id="{9F795FFE-045E-44EC-9B5D-654F16482B8D}"/>
              </a:ext>
            </a:extLst>
          </p:cNvPr>
          <p:cNvSpPr txBox="1"/>
          <p:nvPr/>
        </p:nvSpPr>
        <p:spPr>
          <a:xfrm>
            <a:off x="1504950" y="5334000"/>
            <a:ext cx="552450" cy="52944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id-ID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F8AED04-6F69-4655-9244-666868F4FC76}"/>
              </a:ext>
            </a:extLst>
          </p:cNvPr>
          <p:cNvSpPr/>
          <p:nvPr/>
        </p:nvSpPr>
        <p:spPr>
          <a:xfrm>
            <a:off x="2162031" y="2724758"/>
            <a:ext cx="9266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“</a:t>
            </a:r>
            <a:r>
              <a:rPr lang="en-US" altLang="zh-TW" sz="2800" dirty="0" err="1"/>
              <a:t>ggmap</a:t>
            </a:r>
            <a:r>
              <a:rPr lang="en-US" altLang="zh-TW" sz="2800" dirty="0"/>
              <a:t>”</a:t>
            </a:r>
            <a:r>
              <a:rPr lang="zh-TW" altLang="en-US" sz="2800" dirty="0"/>
              <a:t>、</a:t>
            </a:r>
            <a:r>
              <a:rPr lang="en-US" altLang="zh-TW" sz="2800" dirty="0"/>
              <a:t>“</a:t>
            </a:r>
            <a:r>
              <a:rPr lang="en-US" altLang="zh-TW" sz="2800" dirty="0" err="1"/>
              <a:t>mapproj</a:t>
            </a:r>
            <a:r>
              <a:rPr lang="en-US" altLang="zh-TW" sz="2800" dirty="0"/>
              <a:t>”</a:t>
            </a:r>
            <a:r>
              <a:rPr lang="zh-TW" altLang="en-US" sz="2800" dirty="0"/>
              <a:t>、</a:t>
            </a:r>
            <a:r>
              <a:rPr lang="en-US" altLang="zh-TW" sz="2800" dirty="0"/>
              <a:t>“ggplot2"</a:t>
            </a:r>
            <a:endParaRPr lang="zh-TW" altLang="en-US" sz="2410" dirty="0"/>
          </a:p>
        </p:txBody>
      </p:sp>
    </p:spTree>
    <p:extLst>
      <p:ext uri="{BB962C8B-B14F-4D97-AF65-F5344CB8AC3E}">
        <p14:creationId xmlns:p14="http://schemas.microsoft.com/office/powerpoint/2010/main" val="116992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成大附近</a:t>
            </a:r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7-11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6A2685DE-8169-4AC6-B2D2-DC7E3CCC1AF7}"/>
              </a:ext>
            </a:extLst>
          </p:cNvPr>
          <p:cNvSpPr/>
          <p:nvPr/>
        </p:nvSpPr>
        <p:spPr>
          <a:xfrm>
            <a:off x="780905" y="1351224"/>
            <a:ext cx="1067766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```{r}</a:t>
            </a:r>
          </a:p>
          <a:p>
            <a:r>
              <a:rPr lang="en-US" altLang="zh-TW" sz="2000" dirty="0"/>
              <a:t>#</a:t>
            </a:r>
            <a:r>
              <a:rPr lang="en-US" altLang="zh-TW" sz="2000" dirty="0" err="1"/>
              <a:t>install.packages</a:t>
            </a:r>
            <a:r>
              <a:rPr lang="en-US" altLang="zh-TW" sz="2000" dirty="0"/>
              <a:t>("</a:t>
            </a:r>
            <a:r>
              <a:rPr lang="en-US" altLang="zh-TW" sz="2000" dirty="0" err="1"/>
              <a:t>ggmap</a:t>
            </a:r>
            <a:r>
              <a:rPr lang="en-US" altLang="zh-TW" sz="2000" dirty="0"/>
              <a:t>")</a:t>
            </a:r>
          </a:p>
          <a:p>
            <a:r>
              <a:rPr lang="en-US" altLang="zh-TW" sz="2000" dirty="0"/>
              <a:t>#</a:t>
            </a:r>
            <a:r>
              <a:rPr lang="en-US" altLang="zh-TW" sz="2000" dirty="0" err="1"/>
              <a:t>install.packages</a:t>
            </a:r>
            <a:r>
              <a:rPr lang="en-US" altLang="zh-TW" sz="2000" dirty="0"/>
              <a:t>("</a:t>
            </a:r>
            <a:r>
              <a:rPr lang="en-US" altLang="zh-TW" sz="2000" dirty="0" err="1"/>
              <a:t>mapproj</a:t>
            </a:r>
            <a:r>
              <a:rPr lang="en-US" altLang="zh-TW" sz="2000" dirty="0"/>
              <a:t>")</a:t>
            </a:r>
          </a:p>
          <a:p>
            <a:r>
              <a:rPr lang="en-US" altLang="zh-TW" sz="2000" dirty="0"/>
              <a:t>#</a:t>
            </a:r>
            <a:r>
              <a:rPr lang="en-US" altLang="zh-TW" sz="2000" dirty="0" err="1"/>
              <a:t>install.packages</a:t>
            </a:r>
            <a:r>
              <a:rPr lang="en-US" altLang="zh-TW" sz="2000" dirty="0"/>
              <a:t>("ggplot2")</a:t>
            </a:r>
          </a:p>
          <a:p>
            <a:r>
              <a:rPr lang="en-US" altLang="zh-TW" sz="2000" dirty="0"/>
              <a:t>library("</a:t>
            </a:r>
            <a:r>
              <a:rPr lang="en-US" altLang="zh-TW" sz="2000" dirty="0" err="1"/>
              <a:t>ggmap</a:t>
            </a:r>
            <a:r>
              <a:rPr lang="en-US" altLang="zh-TW" sz="2000" dirty="0"/>
              <a:t>")</a:t>
            </a:r>
          </a:p>
          <a:p>
            <a:r>
              <a:rPr lang="en-US" altLang="zh-TW" sz="2000" dirty="0"/>
              <a:t>library("</a:t>
            </a:r>
            <a:r>
              <a:rPr lang="en-US" altLang="zh-TW" sz="2000" dirty="0" err="1"/>
              <a:t>mapproj</a:t>
            </a:r>
            <a:r>
              <a:rPr lang="en-US" altLang="zh-TW" sz="2000" dirty="0"/>
              <a:t>")</a:t>
            </a:r>
          </a:p>
          <a:p>
            <a:r>
              <a:rPr lang="en-US" altLang="zh-TW" sz="2000" dirty="0"/>
              <a:t>library("ggplot2")</a:t>
            </a:r>
          </a:p>
          <a:p>
            <a:r>
              <a:rPr lang="en-US" altLang="zh-TW" sz="2000" dirty="0" err="1"/>
              <a:t>register_google</a:t>
            </a:r>
            <a:r>
              <a:rPr lang="en-US" altLang="zh-TW" sz="2000" dirty="0"/>
              <a:t>(key = "AIzaSyAhx57TxNBEGoEI6ECGswNEGe25wRNVFpM")</a:t>
            </a:r>
          </a:p>
          <a:p>
            <a:r>
              <a:rPr lang="en-US" altLang="zh-TW" sz="2000" dirty="0"/>
              <a:t>map &lt;- </a:t>
            </a:r>
            <a:r>
              <a:rPr lang="en-US" altLang="zh-TW" sz="2000" dirty="0" err="1"/>
              <a:t>get_map</a:t>
            </a:r>
            <a:r>
              <a:rPr lang="en-US" altLang="zh-TW" sz="2000" dirty="0"/>
              <a:t>(</a:t>
            </a:r>
            <a:r>
              <a:rPr lang="en-US" altLang="zh-TW" sz="2000" dirty="0" err="1"/>
              <a:t>maptype</a:t>
            </a:r>
            <a:r>
              <a:rPr lang="en-US" altLang="zh-TW" sz="2000" dirty="0"/>
              <a:t> = "</a:t>
            </a:r>
            <a:r>
              <a:rPr lang="en-US" altLang="zh-TW" sz="2000" dirty="0" err="1"/>
              <a:t>roadmap",location</a:t>
            </a:r>
            <a:r>
              <a:rPr lang="en-US" altLang="zh-TW" sz="2000" dirty="0"/>
              <a:t>=c(</a:t>
            </a:r>
            <a:r>
              <a:rPr lang="en-US" altLang="zh-TW" sz="2000" dirty="0" err="1"/>
              <a:t>lon</a:t>
            </a:r>
            <a:r>
              <a:rPr lang="en-US" altLang="zh-TW" sz="2000" dirty="0"/>
              <a:t>=120.21569, </a:t>
            </a:r>
            <a:r>
              <a:rPr lang="en-US" altLang="zh-TW" sz="2000" dirty="0" err="1"/>
              <a:t>lat</a:t>
            </a:r>
            <a:r>
              <a:rPr lang="en-US" altLang="zh-TW" sz="2000" dirty="0"/>
              <a:t>=23.00235), zoom=15)</a:t>
            </a:r>
          </a:p>
          <a:p>
            <a:r>
              <a:rPr lang="en-US" altLang="zh-TW" sz="2000" dirty="0" err="1"/>
              <a:t>sespot</a:t>
            </a:r>
            <a:r>
              <a:rPr lang="en-US" altLang="zh-TW" sz="2000" dirty="0"/>
              <a:t> = read.csv("7-11_tainan.csv",header = T)</a:t>
            </a:r>
          </a:p>
          <a:p>
            <a:r>
              <a:rPr lang="en-US" altLang="zh-TW" sz="2000" dirty="0" err="1"/>
              <a:t>ggmap</a:t>
            </a:r>
            <a:r>
              <a:rPr lang="en-US" altLang="zh-TW" sz="2000" dirty="0"/>
              <a:t>(map)+</a:t>
            </a:r>
            <a:r>
              <a:rPr lang="en-US" altLang="zh-TW" sz="2000" dirty="0" err="1"/>
              <a:t>geom_point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aes</a:t>
            </a:r>
            <a:r>
              <a:rPr lang="en-US" altLang="zh-TW" sz="2000" dirty="0"/>
              <a:t>(x = </a:t>
            </a:r>
            <a:r>
              <a:rPr lang="en-US" altLang="zh-TW" sz="2000" dirty="0" err="1"/>
              <a:t>lng</a:t>
            </a:r>
            <a:r>
              <a:rPr lang="en-US" altLang="zh-TW" sz="2000" dirty="0"/>
              <a:t>, y = </a:t>
            </a:r>
            <a:r>
              <a:rPr lang="en-US" altLang="zh-TW" sz="2000" dirty="0" err="1"/>
              <a:t>lat</a:t>
            </a:r>
            <a:r>
              <a:rPr lang="en-US" altLang="zh-TW" sz="2000" dirty="0"/>
              <a:t>),size = 2, col="</a:t>
            </a:r>
            <a:r>
              <a:rPr lang="en-US" altLang="zh-TW" sz="2000" dirty="0" err="1"/>
              <a:t>blue",data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sespot</a:t>
            </a:r>
            <a:r>
              <a:rPr lang="en-US" altLang="zh-TW" sz="2000" dirty="0"/>
              <a:t>, alpha = 1)</a:t>
            </a:r>
          </a:p>
          <a:p>
            <a:r>
              <a:rPr lang="en-US" altLang="zh-TW" sz="2000" dirty="0" err="1"/>
              <a:t>ggmap</a:t>
            </a:r>
            <a:r>
              <a:rPr lang="en-US" altLang="zh-TW" sz="2000" dirty="0"/>
              <a:t>(map)+</a:t>
            </a:r>
            <a:r>
              <a:rPr lang="en-US" altLang="zh-TW" sz="2000" dirty="0" err="1"/>
              <a:t>geom_point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aes</a:t>
            </a:r>
            <a:r>
              <a:rPr lang="en-US" altLang="zh-TW" sz="2000" dirty="0"/>
              <a:t>(x = </a:t>
            </a:r>
            <a:r>
              <a:rPr lang="en-US" altLang="zh-TW" sz="2000" dirty="0" err="1"/>
              <a:t>lng</a:t>
            </a:r>
            <a:r>
              <a:rPr lang="en-US" altLang="zh-TW" sz="2000" dirty="0"/>
              <a:t>, y = </a:t>
            </a:r>
            <a:r>
              <a:rPr lang="en-US" altLang="zh-TW" sz="2000" dirty="0" err="1"/>
              <a:t>lat</a:t>
            </a:r>
            <a:r>
              <a:rPr lang="en-US" altLang="zh-TW" sz="2000" dirty="0"/>
              <a:t>), size = 2, col="</a:t>
            </a:r>
            <a:r>
              <a:rPr lang="en-US" altLang="zh-TW" sz="2000" dirty="0" err="1"/>
              <a:t>blue",data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sespot</a:t>
            </a:r>
            <a:r>
              <a:rPr lang="en-US" altLang="zh-TW" sz="2000" dirty="0"/>
              <a:t>, alpha = 0.6)+geom_density2d(data = </a:t>
            </a:r>
            <a:r>
              <a:rPr lang="en-US" altLang="zh-TW" sz="2000" dirty="0" err="1"/>
              <a:t>sespot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aes</a:t>
            </a:r>
            <a:r>
              <a:rPr lang="en-US" altLang="zh-TW" sz="2000" dirty="0"/>
              <a:t>(x = </a:t>
            </a:r>
            <a:r>
              <a:rPr lang="en-US" altLang="zh-TW" sz="2000" dirty="0" err="1"/>
              <a:t>lng</a:t>
            </a:r>
            <a:r>
              <a:rPr lang="en-US" altLang="zh-TW" sz="2000" dirty="0"/>
              <a:t>, y=</a:t>
            </a:r>
            <a:r>
              <a:rPr lang="en-US" altLang="zh-TW" sz="2000" dirty="0" err="1"/>
              <a:t>lat</a:t>
            </a:r>
            <a:r>
              <a:rPr lang="en-US" altLang="zh-TW" sz="2000" dirty="0"/>
              <a:t>), size = 0.3)</a:t>
            </a:r>
          </a:p>
          <a:p>
            <a:r>
              <a:rPr lang="en-US" altLang="zh-TW" sz="2000" dirty="0" err="1"/>
              <a:t>ggmap</a:t>
            </a:r>
            <a:r>
              <a:rPr lang="en-US" altLang="zh-TW" sz="2000" dirty="0"/>
              <a:t>(map)+</a:t>
            </a:r>
            <a:r>
              <a:rPr lang="en-US" altLang="zh-TW" sz="2000" dirty="0" err="1"/>
              <a:t>geom_point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aes</a:t>
            </a:r>
            <a:r>
              <a:rPr lang="en-US" altLang="zh-TW" sz="2000" dirty="0"/>
              <a:t>(x = </a:t>
            </a:r>
            <a:r>
              <a:rPr lang="en-US" altLang="zh-TW" sz="2000" dirty="0" err="1"/>
              <a:t>lng</a:t>
            </a:r>
            <a:r>
              <a:rPr lang="en-US" altLang="zh-TW" sz="2000" dirty="0"/>
              <a:t>, y = </a:t>
            </a:r>
            <a:r>
              <a:rPr lang="en-US" altLang="zh-TW" sz="2000" dirty="0" err="1"/>
              <a:t>lat</a:t>
            </a:r>
            <a:r>
              <a:rPr lang="en-US" altLang="zh-TW" sz="2000" dirty="0"/>
              <a:t>), size = 2, col="</a:t>
            </a:r>
            <a:r>
              <a:rPr lang="en-US" altLang="zh-TW" sz="2000" dirty="0" err="1"/>
              <a:t>blue",data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sespot</a:t>
            </a:r>
            <a:r>
              <a:rPr lang="en-US" altLang="zh-TW" sz="2000" dirty="0"/>
              <a:t>, alpha = 1)+stat_density2d(data = </a:t>
            </a:r>
            <a:r>
              <a:rPr lang="en-US" altLang="zh-TW" sz="2000" dirty="0" err="1"/>
              <a:t>sespot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aes</a:t>
            </a:r>
            <a:r>
              <a:rPr lang="en-US" altLang="zh-TW" sz="2000" dirty="0"/>
              <a:t>(x = </a:t>
            </a:r>
            <a:r>
              <a:rPr lang="en-US" altLang="zh-TW" sz="2000" dirty="0" err="1"/>
              <a:t>lng</a:t>
            </a:r>
            <a:r>
              <a:rPr lang="en-US" altLang="zh-TW" sz="2000" dirty="0"/>
              <a:t>, y=</a:t>
            </a:r>
            <a:r>
              <a:rPr lang="en-US" altLang="zh-TW" sz="2000" dirty="0" err="1"/>
              <a:t>lat,fill</a:t>
            </a:r>
            <a:r>
              <a:rPr lang="en-US" altLang="zh-TW" sz="2000" dirty="0"/>
              <a:t> = ..level.., alpha = ..level..),size = 0.01, bins = 16, </a:t>
            </a:r>
            <a:r>
              <a:rPr lang="en-US" altLang="zh-TW" sz="2000" dirty="0" err="1"/>
              <a:t>geom</a:t>
            </a:r>
            <a:r>
              <a:rPr lang="en-US" altLang="zh-TW" sz="2000" dirty="0"/>
              <a:t> = "polygon")+</a:t>
            </a:r>
            <a:r>
              <a:rPr lang="en-US" altLang="zh-TW" sz="2000" dirty="0" err="1"/>
              <a:t>scale_fill_gradient</a:t>
            </a:r>
            <a:r>
              <a:rPr lang="en-US" altLang="zh-TW" sz="2000" dirty="0"/>
              <a:t>(low = "green", high = "</a:t>
            </a:r>
            <a:r>
              <a:rPr lang="en-US" altLang="zh-TW" sz="2000" dirty="0" err="1"/>
              <a:t>red",guide</a:t>
            </a:r>
            <a:r>
              <a:rPr lang="en-US" altLang="zh-TW" sz="2000" dirty="0"/>
              <a:t> = FALSE)+</a:t>
            </a:r>
            <a:r>
              <a:rPr lang="en-US" altLang="zh-TW" sz="2000" dirty="0" err="1"/>
              <a:t>scale_alpha</a:t>
            </a:r>
            <a:r>
              <a:rPr lang="en-US" altLang="zh-TW" sz="2000" dirty="0"/>
              <a:t>(range = c(0, 0.3), guide = FALSE)</a:t>
            </a:r>
          </a:p>
          <a:p>
            <a:r>
              <a:rPr lang="en-US" altLang="zh-TW" sz="2000" dirty="0"/>
              <a:t>```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3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8CA9981-C699-4DF4-B534-9E7ADBBA138D}"/>
              </a:ext>
            </a:extLst>
          </p:cNvPr>
          <p:cNvSpPr/>
          <p:nvPr/>
        </p:nvSpPr>
        <p:spPr>
          <a:xfrm>
            <a:off x="4500892" y="5838118"/>
            <a:ext cx="7071360" cy="233680"/>
          </a:xfrm>
          <a:custGeom>
            <a:avLst/>
            <a:gdLst>
              <a:gd name="connsiteX0" fmla="*/ 0 w 7071360"/>
              <a:gd name="connsiteY0" fmla="*/ 0 h 233680"/>
              <a:gd name="connsiteX1" fmla="*/ 1259840 w 7071360"/>
              <a:gd name="connsiteY1" fmla="*/ 0 h 233680"/>
              <a:gd name="connsiteX2" fmla="*/ 1513840 w 7071360"/>
              <a:gd name="connsiteY2" fmla="*/ 233680 h 233680"/>
              <a:gd name="connsiteX3" fmla="*/ 7071360 w 7071360"/>
              <a:gd name="connsiteY3" fmla="*/ 233680 h 23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1360" h="233680">
                <a:moveTo>
                  <a:pt x="0" y="0"/>
                </a:moveTo>
                <a:lnTo>
                  <a:pt x="1259840" y="0"/>
                </a:lnTo>
                <a:lnTo>
                  <a:pt x="1513840" y="233680"/>
                </a:lnTo>
                <a:lnTo>
                  <a:pt x="7071360" y="23368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1E91353-835E-405C-9EF1-4BA17E309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r="-2" b="13561"/>
          <a:stretch/>
        </p:blipFill>
        <p:spPr>
          <a:xfrm>
            <a:off x="1005840" y="1416130"/>
            <a:ext cx="5814485" cy="402159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05656B1-4C77-4EE1-84EA-6B510D2C7AD4}"/>
              </a:ext>
            </a:extLst>
          </p:cNvPr>
          <p:cNvSpPr/>
          <p:nvPr/>
        </p:nvSpPr>
        <p:spPr>
          <a:xfrm>
            <a:off x="6700405" y="1791777"/>
            <a:ext cx="418576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儍黑简体" panose="00000500000000000000" pitchFamily="2" charset="-122"/>
                <a:ea typeface="三极儍黑简体" panose="00000500000000000000" pitchFamily="2" charset="-122"/>
              </a:rPr>
              <a:t>Thank</a:t>
            </a:r>
          </a:p>
          <a:p>
            <a:pPr algn="ctr"/>
            <a:r>
              <a:rPr lang="en-US" altLang="zh-CN" sz="9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儍黑简体" panose="00000500000000000000" pitchFamily="2" charset="-122"/>
                <a:ea typeface="三极儍黑简体" panose="00000500000000000000" pitchFamily="2" charset="-122"/>
              </a:rPr>
              <a:t>you</a:t>
            </a:r>
            <a:endParaRPr lang="zh-CN" altLang="en-US" sz="96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三极儍黑简体" panose="00000500000000000000" pitchFamily="2" charset="-122"/>
              <a:ea typeface="三极儍黑简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116DE38-0755-41F2-8E14-8DFB63B8DD99}"/>
              </a:ext>
            </a:extLst>
          </p:cNvPr>
          <p:cNvGrpSpPr/>
          <p:nvPr/>
        </p:nvGrpSpPr>
        <p:grpSpPr>
          <a:xfrm>
            <a:off x="3595491" y="5803620"/>
            <a:ext cx="635182" cy="151338"/>
            <a:chOff x="5813121" y="5973722"/>
            <a:chExt cx="635182" cy="151338"/>
          </a:xfrm>
          <a:solidFill>
            <a:schemeClr val="tx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CF73D3F-EFF5-4225-AB8A-4841BD975833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C67675F-A616-4A58-92CE-71504BE936B2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141D9DD-22A3-400B-9715-ED4A4E63ED1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566BE90B-BE62-4C91-873C-92644CD0B472}"/>
              </a:ext>
            </a:extLst>
          </p:cNvPr>
          <p:cNvSpPr/>
          <p:nvPr/>
        </p:nvSpPr>
        <p:spPr>
          <a:xfrm rot="16200000">
            <a:off x="4965419" y="1523246"/>
            <a:ext cx="369332" cy="1539240"/>
          </a:xfrm>
          <a:prstGeom prst="rect">
            <a:avLst/>
          </a:prstGeom>
          <a:noFill/>
          <a:ln>
            <a:solidFill>
              <a:schemeClr val="tx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AC2E0E-AEC1-4587-9C40-4825776DC466}"/>
              </a:ext>
            </a:extLst>
          </p:cNvPr>
          <p:cNvSpPr txBox="1"/>
          <p:nvPr/>
        </p:nvSpPr>
        <p:spPr>
          <a:xfrm rot="16200000">
            <a:off x="4948686" y="1660406"/>
            <a:ext cx="369332" cy="1264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TW" sz="1200" dirty="0"/>
              <a:t>R</a:t>
            </a:r>
            <a:r>
              <a:rPr lang="zh-TW" altLang="en-US" sz="1200" dirty="0"/>
              <a:t> </a:t>
            </a:r>
            <a:r>
              <a:rPr lang="en-US" altLang="zh-TW" sz="1200" dirty="0"/>
              <a:t>studio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727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ggmap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1320599" y="1846835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2019300" y="1532729"/>
            <a:ext cx="5304204" cy="8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err="1"/>
              <a:t>get_map</a:t>
            </a:r>
            <a:endParaRPr lang="zh-CN" altLang="en-US" sz="3600" spc="4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9E8DED-0EC3-478D-8CD8-B1D3CE35B483}"/>
              </a:ext>
            </a:extLst>
          </p:cNvPr>
          <p:cNvSpPr/>
          <p:nvPr/>
        </p:nvSpPr>
        <p:spPr>
          <a:xfrm>
            <a:off x="1990581" y="2562833"/>
            <a:ext cx="6257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TW" sz="3200" dirty="0"/>
              <a:t>get_googlemap</a:t>
            </a:r>
          </a:p>
          <a:p>
            <a:endParaRPr lang="nl-NL" altLang="zh-TW" sz="3200" dirty="0"/>
          </a:p>
          <a:p>
            <a:r>
              <a:rPr lang="nl-NL" altLang="zh-TW" sz="3200" dirty="0"/>
              <a:t>get_openstreetmap</a:t>
            </a:r>
          </a:p>
          <a:p>
            <a:endParaRPr lang="nl-NL" altLang="zh-TW" sz="3200" dirty="0"/>
          </a:p>
          <a:p>
            <a:r>
              <a:rPr lang="nl-NL" altLang="zh-TW" sz="3200" dirty="0"/>
              <a:t>get_stamenmap</a:t>
            </a:r>
          </a:p>
          <a:p>
            <a:endParaRPr lang="nl-NL" altLang="zh-TW" sz="3200" dirty="0"/>
          </a:p>
          <a:p>
            <a:r>
              <a:rPr lang="nl-NL" altLang="zh-TW" sz="3200" dirty="0"/>
              <a:t>get_cloudmademap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93521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1780160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80329"/>
            <a:ext cx="2847975" cy="5177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/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2">
                    <a:lumMod val="90000"/>
                  </a:schemeClr>
                </a:solidFill>
              </a:rPr>
              <a:t>maytype</a:t>
            </a:r>
            <a:endParaRPr lang="en-US" altLang="zh-CN" sz="3600" b="1" dirty="0">
              <a:solidFill>
                <a:schemeClr val="bg2">
                  <a:lumMod val="9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127713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location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4" y="1647219"/>
            <a:ext cx="4749366" cy="46712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43" y="1668926"/>
            <a:ext cx="4859489" cy="4616194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1684165" y="6221494"/>
            <a:ext cx="344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location=“Taiwan</a:t>
            </a:r>
            <a:r>
              <a:rPr lang="en-US" altLang="zh-TW" sz="24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”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1" name="文本框 174">
            <a:extLst>
              <a:ext uri="{FF2B5EF4-FFF2-40B4-BE49-F238E27FC236}">
                <a16:creationId xmlns:a16="http://schemas.microsoft.com/office/drawing/2014/main" id="{85972FE4-9253-4047-B087-C26EA59A4F80}"/>
              </a:ext>
            </a:extLst>
          </p:cNvPr>
          <p:cNvSpPr txBox="1"/>
          <p:nvPr/>
        </p:nvSpPr>
        <p:spPr>
          <a:xfrm>
            <a:off x="5937033" y="6283049"/>
            <a:ext cx="577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fr-FR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location=c(lon=120.21,lat=22.99)</a:t>
            </a:r>
            <a:endParaRPr lang="zh-CN" altLang="en-US" sz="20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93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2789810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51754"/>
            <a:ext cx="2847975" cy="536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400" b="1" dirty="0"/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2">
                    <a:lumMod val="90000"/>
                  </a:schemeClr>
                </a:solidFill>
              </a:rPr>
              <a:t>maytype</a:t>
            </a:r>
            <a:endParaRPr lang="en-US" altLang="zh-CN" sz="3600" b="1" dirty="0">
              <a:solidFill>
                <a:schemeClr val="bg2">
                  <a:lumMod val="9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320293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zoom 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0EC8DB-D07C-4BAB-892C-5200033B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" y="1776915"/>
            <a:ext cx="4125104" cy="40402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DFDDB3-A237-4FED-B9D2-AA608C6E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16" y="1775844"/>
            <a:ext cx="4006740" cy="3995486"/>
          </a:xfrm>
          <a:prstGeom prst="rect">
            <a:avLst/>
          </a:prstGeom>
        </p:spPr>
      </p:pic>
      <p:sp>
        <p:nvSpPr>
          <p:cNvPr id="21" name="文本框 174">
            <a:extLst>
              <a:ext uri="{FF2B5EF4-FFF2-40B4-BE49-F238E27FC236}">
                <a16:creationId xmlns:a16="http://schemas.microsoft.com/office/drawing/2014/main" id="{4DF7EBEC-D044-4353-B452-85020CCF8D3F}"/>
              </a:ext>
            </a:extLst>
          </p:cNvPr>
          <p:cNvSpPr txBox="1"/>
          <p:nvPr/>
        </p:nvSpPr>
        <p:spPr>
          <a:xfrm>
            <a:off x="482782" y="5750975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zoom=5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D256C1-B27B-4A42-AE0A-1C5AED08C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15" y="1793283"/>
            <a:ext cx="4147428" cy="3995487"/>
          </a:xfrm>
          <a:prstGeom prst="rect">
            <a:avLst/>
          </a:prstGeom>
        </p:spPr>
      </p:pic>
      <p:sp>
        <p:nvSpPr>
          <p:cNvPr id="18" name="文本框 174">
            <a:extLst>
              <a:ext uri="{FF2B5EF4-FFF2-40B4-BE49-F238E27FC236}">
                <a16:creationId xmlns:a16="http://schemas.microsoft.com/office/drawing/2014/main" id="{6D391DE9-BFC3-42AE-9BE9-FA3B1B77F500}"/>
              </a:ext>
            </a:extLst>
          </p:cNvPr>
          <p:cNvSpPr txBox="1"/>
          <p:nvPr/>
        </p:nvSpPr>
        <p:spPr>
          <a:xfrm>
            <a:off x="8429843" y="5750975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zoom=9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9" name="文本框 174">
            <a:extLst>
              <a:ext uri="{FF2B5EF4-FFF2-40B4-BE49-F238E27FC236}">
                <a16:creationId xmlns:a16="http://schemas.microsoft.com/office/drawing/2014/main" id="{2BEFBBE0-5B4A-45A7-83A7-CFB93BB32B54}"/>
              </a:ext>
            </a:extLst>
          </p:cNvPr>
          <p:cNvSpPr txBox="1"/>
          <p:nvPr/>
        </p:nvSpPr>
        <p:spPr>
          <a:xfrm>
            <a:off x="4465662" y="5750975"/>
            <a:ext cx="34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▲</a:t>
            </a:r>
            <a:r>
              <a:rPr lang="en-US" altLang="zh-TW" sz="2000" spc="300" dirty="0">
                <a:solidFill>
                  <a:srgbClr val="313C52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zoom=7 </a:t>
            </a:r>
            <a:endParaRPr lang="zh-CN" altLang="en-US" sz="2400" spc="300" dirty="0">
              <a:solidFill>
                <a:srgbClr val="313C52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8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590B09C-6F89-4302-8A18-1EC2B5F479BA}"/>
              </a:ext>
            </a:extLst>
          </p:cNvPr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>
            <a:extLst>
              <a:ext uri="{FF2B5EF4-FFF2-40B4-BE49-F238E27FC236}">
                <a16:creationId xmlns:a16="http://schemas.microsoft.com/office/drawing/2014/main" id="{9CAC8B6E-B9B6-4186-AF56-9D396E12F229}"/>
              </a:ext>
            </a:extLst>
          </p:cNvPr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 err="1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get_map</a:t>
            </a:r>
            <a:endParaRPr lang="zh-CN" altLang="en-US" sz="2400" dirty="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65C68-791B-466B-AE2B-A0D8388C15D7}"/>
              </a:ext>
            </a:extLst>
          </p:cNvPr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6B2FB0-AE9E-4734-9FDF-A4C5BADC4CFF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79027A-D719-4814-A08B-A70B691D6704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A1AD1F-2470-4DAB-BE8E-CA911B1A6D9D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B3086E-DF79-4211-817A-BE0C5FCD4027}"/>
              </a:ext>
            </a:extLst>
          </p:cNvPr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4729B7A-D3A7-4376-B3D8-3A69A9B5B7A7}"/>
                </a:ext>
              </a:extLst>
            </p:cNvPr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13F1D-56EB-4C34-9666-9E72BDC711E6}"/>
                </a:ext>
              </a:extLst>
            </p:cNvPr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CE52C0-EFBD-4170-8056-D2190111067E}"/>
                </a:ext>
              </a:extLst>
            </p:cNvPr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-thin-arrowheads_32738">
            <a:extLst>
              <a:ext uri="{FF2B5EF4-FFF2-40B4-BE49-F238E27FC236}">
                <a16:creationId xmlns:a16="http://schemas.microsoft.com/office/drawing/2014/main" id="{4DF9D507-ADC0-4BAD-906B-2458CC455060}"/>
              </a:ext>
            </a:extLst>
          </p:cNvPr>
          <p:cNvSpPr>
            <a:spLocks noChangeAspect="1"/>
          </p:cNvSpPr>
          <p:nvPr/>
        </p:nvSpPr>
        <p:spPr bwMode="auto">
          <a:xfrm>
            <a:off x="3968549" y="3628010"/>
            <a:ext cx="432000" cy="431800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6BCE5-34D7-4CFC-862C-1F056E9CDE2A}"/>
              </a:ext>
            </a:extLst>
          </p:cNvPr>
          <p:cNvSpPr/>
          <p:nvPr/>
        </p:nvSpPr>
        <p:spPr>
          <a:xfrm>
            <a:off x="4667250" y="1380329"/>
            <a:ext cx="2847975" cy="536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location</a:t>
            </a:r>
            <a:r>
              <a:rPr lang="zh-TW" altLang="en-US" sz="4400" b="1" dirty="0"/>
              <a:t> </a:t>
            </a:r>
            <a:endParaRPr lang="en-US" altLang="zh-CN" sz="4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zoom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/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2">
                    <a:lumMod val="90000"/>
                  </a:schemeClr>
                </a:solidFill>
              </a:rPr>
              <a:t>maytype</a:t>
            </a:r>
            <a:endParaRPr lang="en-US" altLang="zh-CN" sz="3600" b="1" dirty="0">
              <a:solidFill>
                <a:schemeClr val="bg2">
                  <a:lumMod val="9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color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darken</a:t>
            </a:r>
          </a:p>
        </p:txBody>
      </p:sp>
    </p:spTree>
    <p:extLst>
      <p:ext uri="{BB962C8B-B14F-4D97-AF65-F5344CB8AC3E}">
        <p14:creationId xmlns:p14="http://schemas.microsoft.com/office/powerpoint/2010/main" val="770472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F7B"/>
      </a:accent1>
      <a:accent2>
        <a:srgbClr val="5C6578"/>
      </a:accent2>
      <a:accent3>
        <a:srgbClr val="627C93"/>
      </a:accent3>
      <a:accent4>
        <a:srgbClr val="004066"/>
      </a:accent4>
      <a:accent5>
        <a:srgbClr val="29536C"/>
      </a:accent5>
      <a:accent6>
        <a:srgbClr val="40698D"/>
      </a:accent6>
      <a:hlink>
        <a:srgbClr val="003F7B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986</Words>
  <Application>Microsoft Office PowerPoint</Application>
  <PresentationFormat>寬螢幕</PresentationFormat>
  <Paragraphs>159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Adobe 繁黑體 Std B</vt:lpstr>
      <vt:lpstr>等线</vt:lpstr>
      <vt:lpstr>三极儍黑简体</vt:lpstr>
      <vt:lpstr>仓耳今楷05-6763 W05</vt:lpstr>
      <vt:lpstr>仓耳青禾体-谷力 W05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bonnie</cp:lastModifiedBy>
  <cp:revision>388</cp:revision>
  <dcterms:created xsi:type="dcterms:W3CDTF">2019-03-29T12:25:33Z</dcterms:created>
  <dcterms:modified xsi:type="dcterms:W3CDTF">2019-12-26T06:44:49Z</dcterms:modified>
</cp:coreProperties>
</file>